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72" r:id="rId2"/>
    <p:sldId id="282" r:id="rId3"/>
  </p:sldIdLst>
  <p:sldSz cx="6858000" cy="9906000" type="A4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314A"/>
    <a:srgbClr val="48314B"/>
    <a:srgbClr val="AD9B77"/>
    <a:srgbClr val="D0C5B0"/>
    <a:srgbClr val="48314E"/>
    <a:srgbClr val="49304C"/>
    <a:srgbClr val="48324A"/>
    <a:srgbClr val="EFF2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نمط فاتح 1 - تميي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نمط فاتح 3 - تميي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نمط داكن 2 - تمييز 3/تميي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7" d="100"/>
          <a:sy n="117" d="100"/>
        </p:scale>
        <p:origin x="1306" y="-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CE0C5EE-111A-4887-BED0-23ADC0B63D6D}" type="datetimeFigureOut">
              <a:rPr lang="ar-SA" smtClean="0"/>
              <a:t>26 ربيع الأول، 1445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4B7D9E6-7A13-4256-A1AB-45F49313C21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363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730-F0B0-4C3E-AF6C-88060D1E7E75}" type="datetimeFigureOut">
              <a:rPr lang="ar-SA" smtClean="0"/>
              <a:t>26 ربيع الأول،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DE22B-DCAC-4EA9-8E75-64C79E4ED6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597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730-F0B0-4C3E-AF6C-88060D1E7E75}" type="datetimeFigureOut">
              <a:rPr lang="ar-SA" smtClean="0"/>
              <a:t>26 ربيع الأول،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DE22B-DCAC-4EA9-8E75-64C79E4ED6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420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730-F0B0-4C3E-AF6C-88060D1E7E75}" type="datetimeFigureOut">
              <a:rPr lang="ar-SA" smtClean="0"/>
              <a:t>26 ربيع الأول،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DE22B-DCAC-4EA9-8E75-64C79E4ED6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796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730-F0B0-4C3E-AF6C-88060D1E7E75}" type="datetimeFigureOut">
              <a:rPr lang="ar-SA" smtClean="0"/>
              <a:t>26 ربيع الأول،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DE22B-DCAC-4EA9-8E75-64C79E4ED6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5904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730-F0B0-4C3E-AF6C-88060D1E7E75}" type="datetimeFigureOut">
              <a:rPr lang="ar-SA" smtClean="0"/>
              <a:t>26 ربيع الأول،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DE22B-DCAC-4EA9-8E75-64C79E4ED6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504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730-F0B0-4C3E-AF6C-88060D1E7E75}" type="datetimeFigureOut">
              <a:rPr lang="ar-SA" smtClean="0"/>
              <a:t>26 ربيع الأول، 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DE22B-DCAC-4EA9-8E75-64C79E4ED6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9717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730-F0B0-4C3E-AF6C-88060D1E7E75}" type="datetimeFigureOut">
              <a:rPr lang="ar-SA" smtClean="0"/>
              <a:t>26 ربيع الأول، 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DE22B-DCAC-4EA9-8E75-64C79E4ED6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15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730-F0B0-4C3E-AF6C-88060D1E7E75}" type="datetimeFigureOut">
              <a:rPr lang="ar-SA" smtClean="0"/>
              <a:t>26 ربيع الأول، 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DE22B-DCAC-4EA9-8E75-64C79E4ED6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857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730-F0B0-4C3E-AF6C-88060D1E7E75}" type="datetimeFigureOut">
              <a:rPr lang="ar-SA" smtClean="0"/>
              <a:t>26 ربيع الأول، 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DE22B-DCAC-4EA9-8E75-64C79E4ED6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950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730-F0B0-4C3E-AF6C-88060D1E7E75}" type="datetimeFigureOut">
              <a:rPr lang="ar-SA" smtClean="0"/>
              <a:t>26 ربيع الأول، 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DE22B-DCAC-4EA9-8E75-64C79E4ED6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822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730-F0B0-4C3E-AF6C-88060D1E7E75}" type="datetimeFigureOut">
              <a:rPr lang="ar-SA" smtClean="0"/>
              <a:t>26 ربيع الأول، 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DE22B-DCAC-4EA9-8E75-64C79E4ED6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4670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6E730-F0B0-4C3E-AF6C-88060D1E7E75}" type="datetimeFigureOut">
              <a:rPr lang="ar-SA" smtClean="0"/>
              <a:t>26 ربيع الأول، 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DE22B-DCAC-4EA9-8E75-64C79E4ED6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717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مربع نص 6">
            <a:extLst>
              <a:ext uri="{FF2B5EF4-FFF2-40B4-BE49-F238E27FC236}">
                <a16:creationId xmlns:a16="http://schemas.microsoft.com/office/drawing/2014/main" id="{0A0A54C8-0929-4645-A62C-83DC65927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49" y="3190876"/>
            <a:ext cx="18662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18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نموذج رئيسي للمدارس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FDA6BE30-8DEE-49EA-ACB1-C805456EAD19}"/>
              </a:ext>
            </a:extLst>
          </p:cNvPr>
          <p:cNvSpPr txBox="1"/>
          <p:nvPr/>
        </p:nvSpPr>
        <p:spPr>
          <a:xfrm>
            <a:off x="2024063" y="3932239"/>
            <a:ext cx="2809875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marL="0" marR="0" lvl="0" indent="0" algn="justLow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الخطوط المعتمدة من الوزارة في التصاميم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Low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Low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SS Two Bold"/>
                <a:ea typeface="+mn-ea"/>
                <a:cs typeface="+mn-cs"/>
              </a:rPr>
              <a:t>GE SS Two Bold</a:t>
            </a:r>
          </a:p>
          <a:p>
            <a:pPr marL="0" marR="0" lvl="0" indent="0" algn="justLow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 SS Two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SS Two Mediumm"/>
                <a:ea typeface="GE SS Two Medium" panose="020A0503020102020204" pitchFamily="18" charset="-78"/>
                <a:cs typeface="GE SS Two Medium" panose="020A0503020102020204" pitchFamily="18" charset="-78"/>
              </a:rPr>
              <a:t>medium</a:t>
            </a:r>
          </a:p>
          <a:p>
            <a:pPr marL="0" marR="0" lvl="0" indent="0" algn="justLow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 SS Two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SS Two Mediumm"/>
                <a:ea typeface="GE SS Two Light" panose="020A0503020102020204" pitchFamily="18" charset="-78"/>
                <a:cs typeface="GE SS Two Light" panose="020A0503020102020204" pitchFamily="18" charset="-78"/>
              </a:rPr>
              <a:t>light</a:t>
            </a:r>
          </a:p>
        </p:txBody>
      </p:sp>
      <p:pic>
        <p:nvPicPr>
          <p:cNvPr id="5" name="Picture 2" descr="ناقلات خلفية بيضاء مجردة مع أنماط هندسية أو Textu, نمط, نبذة مختصرة, خلفية  صورة الخلفية للتحميل مجانا">
            <a:extLst>
              <a:ext uri="{FF2B5EF4-FFF2-40B4-BE49-F238E27FC236}">
                <a16:creationId xmlns:a16="http://schemas.microsoft.com/office/drawing/2014/main" id="{14096E3D-B77D-4A54-A398-C1F557D78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44" y="1087567"/>
            <a:ext cx="6374912" cy="832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32F756-4116-4952-AA62-0F6262063EC2}"/>
              </a:ext>
            </a:extLst>
          </p:cNvPr>
          <p:cNvSpPr txBox="1"/>
          <p:nvPr/>
        </p:nvSpPr>
        <p:spPr>
          <a:xfrm>
            <a:off x="3429000" y="706977"/>
            <a:ext cx="416880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18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SS Two Medium" panose="020A0503020102020204" pitchFamily="18" charset="-78"/>
                <a:ea typeface="GE SS Two Medium" panose="020A0503020102020204" pitchFamily="18" charset="-78"/>
                <a:cs typeface="GE SS Two Medium" panose="020A0503020102020204" pitchFamily="18" charset="-78"/>
              </a:rPr>
              <a:t>مدرسة متوسطة وثانوية الحرة الشمالية بأملج </a:t>
            </a:r>
          </a:p>
        </p:txBody>
      </p:sp>
      <p:sp>
        <p:nvSpPr>
          <p:cNvPr id="8" name="مربع نص 5">
            <a:extLst>
              <a:ext uri="{FF2B5EF4-FFF2-40B4-BE49-F238E27FC236}">
                <a16:creationId xmlns:a16="http://schemas.microsoft.com/office/drawing/2014/main" id="{EB11D19D-07BE-4349-B4D8-224082A80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896" y="445238"/>
            <a:ext cx="2700338" cy="26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18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11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مكتب التعليم بمحافظة أملج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3A88C71E-86A5-4159-B419-D2BE27792AE8}"/>
              </a:ext>
            </a:extLst>
          </p:cNvPr>
          <p:cNvSpPr txBox="1"/>
          <p:nvPr/>
        </p:nvSpPr>
        <p:spPr>
          <a:xfrm>
            <a:off x="0" y="8353598"/>
            <a:ext cx="237172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1200" dirty="0">
                <a:latin typeface="GE SS Two Medium" panose="020A0503020102020204" pitchFamily="18" charset="-78"/>
                <a:ea typeface="GE SS Two Medium" panose="020A0503020102020204" pitchFamily="18" charset="-78"/>
                <a:cs typeface="GE SS Two Medium" panose="020A0503020102020204" pitchFamily="18" charset="-78"/>
              </a:rPr>
              <a:t>     </a:t>
            </a:r>
            <a:r>
              <a:rPr lang="ar-SA" sz="1200" dirty="0">
                <a:highlight>
                  <a:srgbClr val="D0C5B0"/>
                </a:highlight>
                <a:latin typeface="GE SS Two Medium" panose="020A0503020102020204" pitchFamily="18" charset="-78"/>
                <a:ea typeface="GE SS Two Medium" panose="020A0503020102020204" pitchFamily="18" charset="-78"/>
                <a:cs typeface="GE SS Two Medium" panose="020A0503020102020204" pitchFamily="18" charset="-78"/>
              </a:rPr>
              <a:t>مديرة المدرسة</a:t>
            </a:r>
            <a:endParaRPr lang="en-US" sz="1200" dirty="0">
              <a:highlight>
                <a:srgbClr val="D0C5B0"/>
              </a:highlight>
              <a:latin typeface="GE SS Two Medium" panose="020A0503020102020204" pitchFamily="18" charset="-78"/>
              <a:ea typeface="GE SS Two Medium" panose="020A0503020102020204" pitchFamily="18" charset="-78"/>
              <a:cs typeface="GE SS Two Medium" panose="020A0503020102020204" pitchFamily="18" charset="-78"/>
            </a:endParaRPr>
          </a:p>
          <a:p>
            <a:pPr algn="r"/>
            <a:endParaRPr lang="ar-SA" sz="1200" dirty="0">
              <a:latin typeface="GE SS Two Medium" panose="020A0503020102020204" pitchFamily="18" charset="-78"/>
              <a:ea typeface="GE SS Two Medium" panose="020A0503020102020204" pitchFamily="18" charset="-78"/>
              <a:cs typeface="GE SS Two Medium" panose="020A0503020102020204" pitchFamily="18" charset="-78"/>
            </a:endParaRPr>
          </a:p>
          <a:p>
            <a:pPr algn="ctr"/>
            <a:r>
              <a:rPr lang="ar-SA" sz="1200" dirty="0">
                <a:latin typeface="GE SS Two Medium" panose="020A0503020102020204" pitchFamily="18" charset="-78"/>
                <a:ea typeface="GE SS Two Medium" panose="020A0503020102020204" pitchFamily="18" charset="-78"/>
                <a:cs typeface="GE SS Two Medium" panose="020A0503020102020204" pitchFamily="18" charset="-78"/>
              </a:rPr>
              <a:t>نادية بنت عيد عايد المرواني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1DD611F8-9643-9394-0BA8-075679A46BF9}"/>
              </a:ext>
            </a:extLst>
          </p:cNvPr>
          <p:cNvSpPr txBox="1"/>
          <p:nvPr/>
        </p:nvSpPr>
        <p:spPr>
          <a:xfrm>
            <a:off x="2109808" y="1975973"/>
            <a:ext cx="324624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solidFill>
                  <a:srgbClr val="AD9B77"/>
                </a:solidFill>
              </a:rPr>
              <a:t>تقرير أسبوع الفضاء العالمي ورياة الأعمال</a:t>
            </a:r>
            <a:endParaRPr lang="ar-SA" dirty="0">
              <a:solidFill>
                <a:srgbClr val="49314A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F1B6C7AD-FF66-59D0-E105-F07C4DE2AF40}"/>
              </a:ext>
            </a:extLst>
          </p:cNvPr>
          <p:cNvSpPr txBox="1"/>
          <p:nvPr/>
        </p:nvSpPr>
        <p:spPr>
          <a:xfrm>
            <a:off x="1390698" y="3307736"/>
            <a:ext cx="4684465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000" dirty="0"/>
              <a:t>تم تفعيل أسبوع الفضاء العالمي وريادة الأعمال وذلك من يوم 4 – 10 اكتوبر بمشاركة طالبات المرحلة المتوسطة والثانوية واشراف معلمات الرياضيات والعلوم . </a:t>
            </a:r>
            <a:endParaRPr lang="ar-SA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530A260-38E2-E1AB-F11A-413F6CB679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562" y="932159"/>
            <a:ext cx="1610801" cy="45071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0DCA955B-096F-076C-A1D5-FFAA63679F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97929" y="5248968"/>
            <a:ext cx="1270000" cy="127000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0696942-B1CE-A9C7-B7CA-074E35AED5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9402" y="4842473"/>
            <a:ext cx="2073844" cy="207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610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مربع نص 6">
            <a:extLst>
              <a:ext uri="{FF2B5EF4-FFF2-40B4-BE49-F238E27FC236}">
                <a16:creationId xmlns:a16="http://schemas.microsoft.com/office/drawing/2014/main" id="{0A0A54C8-0929-4645-A62C-83DC65927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1041" y="2989731"/>
            <a:ext cx="18662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18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نموذج رئيسي للمدارس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FDA6BE30-8DEE-49EA-ACB1-C805456EAD19}"/>
              </a:ext>
            </a:extLst>
          </p:cNvPr>
          <p:cNvSpPr txBox="1"/>
          <p:nvPr/>
        </p:nvSpPr>
        <p:spPr>
          <a:xfrm>
            <a:off x="2024063" y="3932239"/>
            <a:ext cx="2809875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marL="0" marR="0" lvl="0" indent="0" algn="justLow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الخطوط المعتمدة من الوزارة في التصاميم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Low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Low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SS Two Bold"/>
                <a:ea typeface="+mn-ea"/>
                <a:cs typeface="+mn-cs"/>
              </a:rPr>
              <a:t>GE SS Two Bold</a:t>
            </a:r>
          </a:p>
          <a:p>
            <a:pPr marL="0" marR="0" lvl="0" indent="0" algn="justLow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 SS Two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SS Two Mediumm"/>
                <a:ea typeface="GE SS Two Medium" panose="020A0503020102020204" pitchFamily="18" charset="-78"/>
                <a:cs typeface="GE SS Two Medium" panose="020A0503020102020204" pitchFamily="18" charset="-78"/>
              </a:rPr>
              <a:t>medium</a:t>
            </a:r>
          </a:p>
          <a:p>
            <a:pPr marL="0" marR="0" lvl="0" indent="0" algn="justLow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 SS Two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SS Two Mediumm"/>
                <a:ea typeface="GE SS Two Light" panose="020A0503020102020204" pitchFamily="18" charset="-78"/>
                <a:cs typeface="GE SS Two Light" panose="020A0503020102020204" pitchFamily="18" charset="-78"/>
              </a:rPr>
              <a:t>light</a:t>
            </a:r>
          </a:p>
        </p:txBody>
      </p:sp>
      <p:pic>
        <p:nvPicPr>
          <p:cNvPr id="5" name="Picture 2" descr="ناقلات خلفية بيضاء مجردة مع أنماط هندسية أو Textu, نمط, نبذة مختصرة, خلفية  صورة الخلفية للتحميل مجانا">
            <a:extLst>
              <a:ext uri="{FF2B5EF4-FFF2-40B4-BE49-F238E27FC236}">
                <a16:creationId xmlns:a16="http://schemas.microsoft.com/office/drawing/2014/main" id="{14096E3D-B77D-4A54-A398-C1F557D78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706" y="764232"/>
            <a:ext cx="5379130" cy="831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32F756-4116-4952-AA62-0F6262063EC2}"/>
              </a:ext>
            </a:extLst>
          </p:cNvPr>
          <p:cNvSpPr txBox="1"/>
          <p:nvPr/>
        </p:nvSpPr>
        <p:spPr>
          <a:xfrm>
            <a:off x="4166297" y="721129"/>
            <a:ext cx="34315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18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SS Two Medium" panose="020A0503020102020204" pitchFamily="18" charset="-78"/>
                <a:ea typeface="GE SS Two Medium" panose="020A0503020102020204" pitchFamily="18" charset="-78"/>
                <a:cs typeface="GE SS Two Medium" panose="020A0503020102020204" pitchFamily="18" charset="-78"/>
              </a:rPr>
              <a:t>ثانوية الحرة الشمالية </a:t>
            </a:r>
          </a:p>
        </p:txBody>
      </p:sp>
      <p:sp>
        <p:nvSpPr>
          <p:cNvPr id="8" name="مربع نص 5">
            <a:extLst>
              <a:ext uri="{FF2B5EF4-FFF2-40B4-BE49-F238E27FC236}">
                <a16:creationId xmlns:a16="http://schemas.microsoft.com/office/drawing/2014/main" id="{EB11D19D-07BE-4349-B4D8-224082A80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896" y="445238"/>
            <a:ext cx="27003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18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1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مكتب التعليم بمحافظة أملج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A6EF2B2D-D29F-43DA-9BE3-C4F6444DC5B8}"/>
              </a:ext>
            </a:extLst>
          </p:cNvPr>
          <p:cNvSpPr txBox="1"/>
          <p:nvPr/>
        </p:nvSpPr>
        <p:spPr>
          <a:xfrm>
            <a:off x="-135804" y="8733046"/>
            <a:ext cx="237172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1200" dirty="0">
                <a:latin typeface="GE SS Two Medium" panose="020A0503020102020204" pitchFamily="18" charset="-78"/>
                <a:ea typeface="GE SS Two Medium" panose="020A0503020102020204" pitchFamily="18" charset="-78"/>
                <a:cs typeface="GE SS Two Medium" panose="020A0503020102020204" pitchFamily="18" charset="-78"/>
              </a:rPr>
              <a:t>     </a:t>
            </a:r>
            <a:r>
              <a:rPr lang="ar-SA" sz="1200" dirty="0">
                <a:highlight>
                  <a:srgbClr val="D0C5B0"/>
                </a:highlight>
                <a:latin typeface="GE SS Two Medium" panose="020A0503020102020204" pitchFamily="18" charset="-78"/>
                <a:ea typeface="GE SS Two Medium" panose="020A0503020102020204" pitchFamily="18" charset="-78"/>
                <a:cs typeface="GE SS Two Medium" panose="020A0503020102020204" pitchFamily="18" charset="-78"/>
              </a:rPr>
              <a:t>مديرة المدرسة</a:t>
            </a:r>
            <a:endParaRPr lang="en-US" sz="1200" dirty="0">
              <a:highlight>
                <a:srgbClr val="D0C5B0"/>
              </a:highlight>
              <a:latin typeface="GE SS Two Medium" panose="020A0503020102020204" pitchFamily="18" charset="-78"/>
              <a:ea typeface="GE SS Two Medium" panose="020A0503020102020204" pitchFamily="18" charset="-78"/>
              <a:cs typeface="GE SS Two Medium" panose="020A0503020102020204" pitchFamily="18" charset="-78"/>
            </a:endParaRPr>
          </a:p>
          <a:p>
            <a:pPr algn="r"/>
            <a:endParaRPr lang="ar-SA" sz="1200" dirty="0">
              <a:latin typeface="GE SS Two Medium" panose="020A0503020102020204" pitchFamily="18" charset="-78"/>
              <a:ea typeface="GE SS Two Medium" panose="020A0503020102020204" pitchFamily="18" charset="-78"/>
              <a:cs typeface="GE SS Two Medium" panose="020A0503020102020204" pitchFamily="18" charset="-78"/>
            </a:endParaRPr>
          </a:p>
          <a:p>
            <a:pPr algn="ctr"/>
            <a:r>
              <a:rPr lang="ar-SA" sz="1200" dirty="0">
                <a:latin typeface="GE SS Two Medium" panose="020A0503020102020204" pitchFamily="18" charset="-78"/>
                <a:ea typeface="GE SS Two Medium" panose="020A0503020102020204" pitchFamily="18" charset="-78"/>
                <a:cs typeface="GE SS Two Medium" panose="020A0503020102020204" pitchFamily="18" charset="-78"/>
              </a:rPr>
              <a:t>نادية بنت عيد عايد المرواني</a:t>
            </a:r>
          </a:p>
        </p:txBody>
      </p:sp>
      <p:graphicFrame>
        <p:nvGraphicFramePr>
          <p:cNvPr id="3" name="جدول 2">
            <a:extLst>
              <a:ext uri="{FF2B5EF4-FFF2-40B4-BE49-F238E27FC236}">
                <a16:creationId xmlns:a16="http://schemas.microsoft.com/office/drawing/2014/main" id="{79A298F3-9466-2DA5-D88B-CEC7F4CF23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092764"/>
              </p:ext>
            </p:extLst>
          </p:nvPr>
        </p:nvGraphicFramePr>
        <p:xfrm>
          <a:off x="1927372" y="1757797"/>
          <a:ext cx="4551075" cy="853440"/>
        </p:xfrm>
        <a:graphic>
          <a:graphicData uri="http://schemas.openxmlformats.org/drawingml/2006/table">
            <a:tbl>
              <a:tblPr rtl="1" firstRow="1" bandRow="1"/>
              <a:tblGrid>
                <a:gridCol w="621750">
                  <a:extLst>
                    <a:ext uri="{9D8B030D-6E8A-4147-A177-3AD203B41FA5}">
                      <a16:colId xmlns:a16="http://schemas.microsoft.com/office/drawing/2014/main" val="1167009549"/>
                    </a:ext>
                  </a:extLst>
                </a:gridCol>
                <a:gridCol w="695976">
                  <a:extLst>
                    <a:ext uri="{9D8B030D-6E8A-4147-A177-3AD203B41FA5}">
                      <a16:colId xmlns:a16="http://schemas.microsoft.com/office/drawing/2014/main" val="3670981659"/>
                    </a:ext>
                  </a:extLst>
                </a:gridCol>
                <a:gridCol w="445030">
                  <a:extLst>
                    <a:ext uri="{9D8B030D-6E8A-4147-A177-3AD203B41FA5}">
                      <a16:colId xmlns:a16="http://schemas.microsoft.com/office/drawing/2014/main" val="1601583320"/>
                    </a:ext>
                  </a:extLst>
                </a:gridCol>
                <a:gridCol w="1943392">
                  <a:extLst>
                    <a:ext uri="{9D8B030D-6E8A-4147-A177-3AD203B41FA5}">
                      <a16:colId xmlns:a16="http://schemas.microsoft.com/office/drawing/2014/main" val="508205102"/>
                    </a:ext>
                  </a:extLst>
                </a:gridCol>
                <a:gridCol w="844927">
                  <a:extLst>
                    <a:ext uri="{9D8B030D-6E8A-4147-A177-3AD203B41FA5}">
                      <a16:colId xmlns:a16="http://schemas.microsoft.com/office/drawing/2014/main" val="328139408"/>
                    </a:ext>
                  </a:extLst>
                </a:gridCol>
              </a:tblGrid>
              <a:tr h="163552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rgbClr val="48314B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الفئة المنفذة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الفئة المنفذة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المرحلة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rgbClr val="48314B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الفئة المستفيدة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r>
                        <a:rPr lang="ar-SA" sz="1600" dirty="0"/>
                        <a:t>التاريخ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642375"/>
                  </a:ext>
                </a:extLst>
              </a:tr>
              <a:tr h="272586"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طالبات المرحلة المتوسطة والثانوية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207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dirty="0">
                        <a:latin typeface="GE SS Two Medium" panose="020A0503020102020204" pitchFamily="18" charset="-78"/>
                        <a:ea typeface="GE SS Two Medium" panose="020A0503020102020204" pitchFamily="18" charset="-78"/>
                        <a:cs typeface="GE SS Two Medium" panose="020A0503020102020204" pitchFamily="18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معلمات المدرسة ،الكادر الأداري الطالبات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م6 – ث14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7592154"/>
                  </a:ext>
                </a:extLst>
              </a:tr>
            </a:tbl>
          </a:graphicData>
        </a:graphic>
      </p:graphicFrame>
      <p:graphicFrame>
        <p:nvGraphicFramePr>
          <p:cNvPr id="4" name="جدول 5">
            <a:extLst>
              <a:ext uri="{FF2B5EF4-FFF2-40B4-BE49-F238E27FC236}">
                <a16:creationId xmlns:a16="http://schemas.microsoft.com/office/drawing/2014/main" id="{0C56AF5A-D0E4-607A-B255-9E40ACFF0D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626130"/>
              </p:ext>
            </p:extLst>
          </p:nvPr>
        </p:nvGraphicFramePr>
        <p:xfrm>
          <a:off x="1927372" y="2677606"/>
          <a:ext cx="4477850" cy="5960224"/>
        </p:xfrm>
        <a:graphic>
          <a:graphicData uri="http://schemas.openxmlformats.org/drawingml/2006/table">
            <a:tbl>
              <a:tblPr rtl="1" firstRow="1" bandRow="1"/>
              <a:tblGrid>
                <a:gridCol w="1058509">
                  <a:extLst>
                    <a:ext uri="{9D8B030D-6E8A-4147-A177-3AD203B41FA5}">
                      <a16:colId xmlns:a16="http://schemas.microsoft.com/office/drawing/2014/main" val="2936221194"/>
                    </a:ext>
                  </a:extLst>
                </a:gridCol>
                <a:gridCol w="3419341">
                  <a:extLst>
                    <a:ext uri="{9D8B030D-6E8A-4147-A177-3AD203B41FA5}">
                      <a16:colId xmlns:a16="http://schemas.microsoft.com/office/drawing/2014/main" val="1042775218"/>
                    </a:ext>
                  </a:extLst>
                </a:gridCol>
              </a:tblGrid>
              <a:tr h="225367"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rgbClr val="48314B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اسم البرنامج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rgbClr val="48314B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تفعيل اسبوع الفضاء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647020"/>
                  </a:ext>
                </a:extLst>
              </a:tr>
              <a:tr h="1486838"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rgbClr val="48314B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الهدف من البرنامج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i="0" u="none" strike="noStrike" dirty="0">
                          <a:solidFill>
                            <a:srgbClr val="1F1F1F"/>
                          </a:solidFill>
                          <a:effectLst/>
                          <a:latin typeface="Google Sans"/>
                        </a:rPr>
                        <a:t>الهدف العام :التنوية بأهمية الفضاء وريادة الأعمال</a:t>
                      </a:r>
                    </a:p>
                    <a:p>
                      <a:pPr algn="ctr" rtl="1"/>
                      <a:r>
                        <a:rPr lang="ar-SA" sz="1200" b="0" i="0" u="none" strike="noStrike" dirty="0">
                          <a:solidFill>
                            <a:srgbClr val="1F1F1F"/>
                          </a:solidFill>
                          <a:effectLst/>
                          <a:latin typeface="Google Sans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الهدف الخاص : اهمية العلاقة بين ريادة الأعمال وطرق استخدام البشر للفضاء والمنطقة المحيطة بالأرض .</a:t>
                      </a:r>
                    </a:p>
                    <a:p>
                      <a:pPr algn="ctr" rtl="1"/>
                      <a:r>
                        <a:rPr lang="ar-SA" sz="1200" b="0" i="0" u="none" strike="noStrike" dirty="0">
                          <a:solidFill>
                            <a:srgbClr val="1F1F1F"/>
                          </a:solidFill>
                          <a:effectLst/>
                          <a:latin typeface="Google Sans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تثقيف الطلبة حول الفوائد التي يحصلون عليها من الفضاء .</a:t>
                      </a:r>
                    </a:p>
                    <a:p>
                      <a:pPr algn="ctr" rtl="1"/>
                      <a:r>
                        <a:rPr lang="ar-SA" sz="1200" b="0" i="0" u="none" strike="noStrike" dirty="0">
                          <a:solidFill>
                            <a:srgbClr val="1F1F1F"/>
                          </a:solidFill>
                          <a:effectLst/>
                          <a:latin typeface="Google Sans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اكساب الطالبات مهارات ومعلومات ثرية عن الفضاء .</a:t>
                      </a:r>
                    </a:p>
                    <a:p>
                      <a:pPr algn="ctr" rtl="1"/>
                      <a:r>
                        <a:rPr lang="ar-SA" sz="1200" b="0" i="0" u="none" strike="noStrike" dirty="0">
                          <a:solidFill>
                            <a:srgbClr val="1F1F1F"/>
                          </a:solidFill>
                          <a:effectLst/>
                          <a:latin typeface="Google Sans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تشجيعهم على زيادة مبتكراتهم وتجاربهم بمجالات الفضاء .</a:t>
                      </a:r>
                    </a:p>
                    <a:p>
                      <a:pPr algn="ctr" rtl="1"/>
                      <a:r>
                        <a:rPr lang="ar-SA" sz="1200" b="0" i="0" u="none" strike="noStrike" dirty="0">
                          <a:solidFill>
                            <a:srgbClr val="1F1F1F"/>
                          </a:solidFill>
                          <a:effectLst/>
                          <a:latin typeface="Google Sans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اظهار الدعم لبرامج الفضاء والنهضة العلمية في بلادنا .</a:t>
                      </a:r>
                    </a:p>
                    <a:p>
                      <a:pPr algn="ctr" rtl="1"/>
                      <a:r>
                        <a:rPr lang="ar-SA" sz="1200" b="0" i="0" u="none" strike="noStrike" dirty="0">
                          <a:solidFill>
                            <a:srgbClr val="1F1F1F"/>
                          </a:solidFill>
                          <a:effectLst/>
                          <a:latin typeface="Google Sans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اثارة اهتمام الطلبة بالعلوم والتكنولوجيا والهندسة والرياضيات .</a:t>
                      </a:r>
                    </a:p>
                    <a:p>
                      <a:pPr algn="ctr" rtl="1"/>
                      <a:r>
                        <a:rPr lang="ar-SA" sz="1200" b="0" i="0" u="none" strike="noStrike" dirty="0">
                          <a:solidFill>
                            <a:srgbClr val="1F1F1F"/>
                          </a:solidFill>
                          <a:effectLst/>
                          <a:latin typeface="Google Sans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تعزيز التعاون الدولي في التوعية والتعليم في مجال الفضاء .</a:t>
                      </a:r>
                      <a:endParaRPr lang="ar-SA" sz="1200" b="0" dirty="0">
                        <a:latin typeface="GE SS Two Medium" panose="020A0503020102020204" pitchFamily="18" charset="-78"/>
                        <a:ea typeface="GE SS Two Medium" panose="020A0503020102020204" pitchFamily="18" charset="-78"/>
                        <a:cs typeface="GE SS Two Medium" panose="020A05030201020202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8435738"/>
                  </a:ext>
                </a:extLst>
              </a:tr>
              <a:tr h="225367"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rgbClr val="48314B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مؤشر الانجاز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تنفيذ الفعالية بنسبة 100 %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0068170"/>
                  </a:ext>
                </a:extLst>
              </a:tr>
              <a:tr h="2028304"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rgbClr val="48314B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إجراءات التنفيذ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1- اعلان عن موعد اسبوع الفضاء .</a:t>
                      </a:r>
                    </a:p>
                    <a:p>
                      <a:pPr algn="ctr" rtl="1"/>
                      <a:r>
                        <a:rPr lang="ar-SA" sz="1200" b="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2- مسابقات متنوعة. حوارية بين الطالبات والمعلمات </a:t>
                      </a:r>
                    </a:p>
                    <a:p>
                      <a:pPr algn="ctr" rtl="1"/>
                      <a:r>
                        <a:rPr lang="ar-SA" sz="1200" b="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3- مواد علمية تخدم الفعاليات مثل (منشورات ومطويات)</a:t>
                      </a:r>
                      <a:endParaRPr lang="en-GB" sz="1200" b="0" dirty="0">
                        <a:latin typeface="GE SS Two Medium" panose="020A0503020102020204" pitchFamily="18" charset="-78"/>
                        <a:ea typeface="GE SS Two Medium" panose="020A0503020102020204" pitchFamily="18" charset="-78"/>
                        <a:cs typeface="GE SS Two Medium" panose="020A0503020102020204" pitchFamily="18" charset="-78"/>
                      </a:endParaRPr>
                    </a:p>
                    <a:p>
                      <a:pPr algn="ctr" rtl="1"/>
                      <a:r>
                        <a:rPr lang="ar-SA" sz="1200" b="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4- تسليط الضوء من خلال الفيديوهات على الفضاء وريادة الأعمال </a:t>
                      </a:r>
                    </a:p>
                    <a:p>
                      <a:pPr algn="ctr" rtl="1"/>
                      <a:r>
                        <a:rPr lang="ar-SA" sz="1200" b="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5- إتاحة الفرصة لمشاركة الطالبات في عمل اللوحات والرسومات والبحوث التي تخدم الفعالية .</a:t>
                      </a:r>
                    </a:p>
                    <a:p>
                      <a:pPr algn="ctr" rtl="1"/>
                      <a:r>
                        <a:rPr lang="ar-SA" sz="1200" b="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6- عرض أفلام توعوية ثقافية .</a:t>
                      </a:r>
                    </a:p>
                    <a:p>
                      <a:pPr algn="ctr" rtl="1"/>
                      <a:r>
                        <a:rPr lang="ar-SA" sz="1200" b="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7- استخدام التقنيات ووسائل التواصل الاجتماعي</a:t>
                      </a:r>
                    </a:p>
                    <a:p>
                      <a:pPr algn="ctr" rtl="1"/>
                      <a:r>
                        <a:rPr lang="ar-SA" sz="1200" b="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8-تنفيذ من خلال الاصطفاف الصباحي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3036355"/>
                  </a:ext>
                </a:extLst>
              </a:tr>
              <a:tr h="375612"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200" b="0" kern="1200" dirty="0">
                          <a:solidFill>
                            <a:srgbClr val="48314B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النشر الإعلامي للفعالية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حساب المدرسة على تويتر و الإنستغرام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4106740"/>
                  </a:ext>
                </a:extLst>
              </a:tr>
              <a:tr h="265474"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200" b="0" kern="1200">
                          <a:solidFill>
                            <a:srgbClr val="48314B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الميزانية التشغيلية </a:t>
                      </a:r>
                      <a:endParaRPr lang="ar-SA" sz="1200" b="0" kern="1200" dirty="0">
                        <a:solidFill>
                          <a:srgbClr val="48314B"/>
                        </a:solidFill>
                        <a:latin typeface="GE SS Two Medium" panose="020A0503020102020204" pitchFamily="18" charset="-78"/>
                        <a:ea typeface="GE SS Two Medium" panose="020A0503020102020204" pitchFamily="18" charset="-78"/>
                        <a:cs typeface="GE SS Two Medium" panose="020A0503020102020204" pitchFamily="18" charset="-78"/>
                      </a:endParaRP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endParaRPr lang="ar-SA" sz="1200" b="0" kern="1200" dirty="0">
                        <a:solidFill>
                          <a:schemeClr val="tx1"/>
                        </a:solidFill>
                        <a:latin typeface="GE SS Two Medium" panose="020A0503020102020204" pitchFamily="18" charset="-78"/>
                        <a:ea typeface="GE SS Two Medium" panose="020A0503020102020204" pitchFamily="18" charset="-78"/>
                        <a:cs typeface="GE SS Two Medium" panose="020A05030201020202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4671682"/>
                  </a:ext>
                </a:extLst>
              </a:tr>
              <a:tr h="225367"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200" b="0" kern="1200" dirty="0">
                          <a:solidFill>
                            <a:srgbClr val="48314B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الإيجابيات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معرفة الطالبات بأهمية الفضاء والاكتشافات الكونية والابتكارات والتجارب في مجالات الفضاء 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9449019"/>
                  </a:ext>
                </a:extLst>
              </a:tr>
              <a:tr h="375612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rgbClr val="48314B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للاطلاع على الشواهد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من خلال الباركود المرفق للتقرير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6089124"/>
                  </a:ext>
                </a:extLst>
              </a:tr>
            </a:tbl>
          </a:graphicData>
        </a:graphic>
      </p:graphicFrame>
      <p:graphicFrame>
        <p:nvGraphicFramePr>
          <p:cNvPr id="6" name="جدول 2">
            <a:extLst>
              <a:ext uri="{FF2B5EF4-FFF2-40B4-BE49-F238E27FC236}">
                <a16:creationId xmlns:a16="http://schemas.microsoft.com/office/drawing/2014/main" id="{74ED35F6-0CF0-5E5F-2F91-E2BDC0338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639595"/>
              </p:ext>
            </p:extLst>
          </p:nvPr>
        </p:nvGraphicFramePr>
        <p:xfrm>
          <a:off x="1927372" y="1169348"/>
          <a:ext cx="4551076" cy="548640"/>
        </p:xfrm>
        <a:graphic>
          <a:graphicData uri="http://schemas.openxmlformats.org/drawingml/2006/table">
            <a:tbl>
              <a:tblPr rtl="1" firstRow="1" bandRow="1"/>
              <a:tblGrid>
                <a:gridCol w="1382639">
                  <a:extLst>
                    <a:ext uri="{9D8B030D-6E8A-4147-A177-3AD203B41FA5}">
                      <a16:colId xmlns:a16="http://schemas.microsoft.com/office/drawing/2014/main" val="3670981659"/>
                    </a:ext>
                  </a:extLst>
                </a:gridCol>
                <a:gridCol w="1276459">
                  <a:extLst>
                    <a:ext uri="{9D8B030D-6E8A-4147-A177-3AD203B41FA5}">
                      <a16:colId xmlns:a16="http://schemas.microsoft.com/office/drawing/2014/main" val="1601583320"/>
                    </a:ext>
                  </a:extLst>
                </a:gridCol>
                <a:gridCol w="1121510">
                  <a:extLst>
                    <a:ext uri="{9D8B030D-6E8A-4147-A177-3AD203B41FA5}">
                      <a16:colId xmlns:a16="http://schemas.microsoft.com/office/drawing/2014/main" val="328139408"/>
                    </a:ext>
                  </a:extLst>
                </a:gridCol>
                <a:gridCol w="770468">
                  <a:extLst>
                    <a:ext uri="{9D8B030D-6E8A-4147-A177-3AD203B41FA5}">
                      <a16:colId xmlns:a16="http://schemas.microsoft.com/office/drawing/2014/main" val="705892079"/>
                    </a:ext>
                  </a:extLst>
                </a:gridCol>
              </a:tblGrid>
              <a:tr h="256637"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rgbClr val="49314A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اسم المدرسة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rgbClr val="49314A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المرحلة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rgbClr val="49314A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التاريخ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rgbClr val="49314A"/>
                          </a:solidFill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مدة التنفيذ</a:t>
                      </a:r>
                    </a:p>
                  </a:txBody>
                  <a:tcPr anchor="ctr">
                    <a:solidFill>
                      <a:srgbClr val="D0C5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642375"/>
                  </a:ext>
                </a:extLst>
              </a:tr>
              <a:tr h="256637">
                <a:tc>
                  <a:txBody>
                    <a:bodyPr/>
                    <a:lstStyle/>
                    <a:p>
                      <a:pPr marL="0" marR="0" lvl="0" indent="0" algn="ctr" defTabSz="457181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altLang="ar-S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ثانوية الحرة الشمالية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المتوسطة والثانوية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4 – 10 اكتوبر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latin typeface="GE SS Two Medium" panose="020A0503020102020204" pitchFamily="18" charset="-78"/>
                          <a:ea typeface="GE SS Two Medium" panose="020A0503020102020204" pitchFamily="18" charset="-78"/>
                          <a:cs typeface="GE SS Two Medium" panose="020A0503020102020204" pitchFamily="18" charset="-78"/>
                        </a:rPr>
                        <a:t>6 ايام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7592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32821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2118</TotalTime>
  <Words>332</Words>
  <Application>Microsoft Office PowerPoint</Application>
  <PresentationFormat>A4 Paper (210x297 mm)‎</PresentationFormat>
  <Paragraphs>67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Reema .</dc:creator>
  <cp:lastModifiedBy>امل بنت الجهني</cp:lastModifiedBy>
  <cp:revision>36</cp:revision>
  <dcterms:modified xsi:type="dcterms:W3CDTF">2023-10-10T20:30:41Z</dcterms:modified>
</cp:coreProperties>
</file>